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78" r:id="rId5"/>
    <p:sldId id="259" r:id="rId6"/>
    <p:sldId id="260" r:id="rId7"/>
    <p:sldId id="279" r:id="rId8"/>
    <p:sldId id="261" r:id="rId9"/>
    <p:sldId id="262" r:id="rId10"/>
    <p:sldId id="263" r:id="rId11"/>
    <p:sldId id="264" r:id="rId12"/>
    <p:sldId id="280" r:id="rId13"/>
    <p:sldId id="265" r:id="rId14"/>
    <p:sldId id="266" r:id="rId15"/>
    <p:sldId id="267" r:id="rId16"/>
    <p:sldId id="281" r:id="rId17"/>
    <p:sldId id="268" r:id="rId18"/>
    <p:sldId id="275" r:id="rId19"/>
    <p:sldId id="269" r:id="rId20"/>
    <p:sldId id="270" r:id="rId21"/>
    <p:sldId id="271" r:id="rId22"/>
    <p:sldId id="282" r:id="rId23"/>
    <p:sldId id="272" r:id="rId24"/>
    <p:sldId id="273" r:id="rId25"/>
    <p:sldId id="274" r:id="rId26"/>
    <p:sldId id="283" r:id="rId27"/>
    <p:sldId id="284" r:id="rId28"/>
    <p:sldId id="276" r:id="rId29"/>
    <p:sldId id="285" r:id="rId30"/>
    <p:sldId id="286" r:id="rId31"/>
    <p:sldId id="287" r:id="rId32"/>
    <p:sldId id="288" r:id="rId33"/>
    <p:sldId id="291" r:id="rId34"/>
    <p:sldId id="293" r:id="rId35"/>
    <p:sldId id="289" r:id="rId36"/>
    <p:sldId id="292" r:id="rId37"/>
    <p:sldId id="290" r:id="rId38"/>
    <p:sldId id="27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7" autoAdjust="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73C36-E061-424E-A527-0B053A336937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53FD-7EA2-4B79-81D3-292160463E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4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953FD-7EA2-4B79-81D3-292160463E9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9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74" y="555636"/>
            <a:ext cx="8892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latin typeface="Arial Black" pitchFamily="34" charset="0"/>
                <a:cs typeface="Times New Roman" pitchFamily="18" charset="0"/>
              </a:rPr>
              <a:t>Отчёт творческой группы по самообразованию</a:t>
            </a:r>
            <a:endParaRPr lang="ru-RU" sz="4000" dirty="0">
              <a:solidFill>
                <a:schemeClr val="tx2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фото творческой группы\20160506_131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490486" cy="3367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817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1" y="27779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0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Мастер – класс для родителей и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воспитателей «Сказка умница и прелесть с нами рядышком живет»</a:t>
            </a:r>
            <a:endParaRPr lang="ru-RU" sz="28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chemeClr val="tx2"/>
                </a:solidFill>
                <a:latin typeface="Arial Black" pitchFamily="34" charset="0"/>
              </a:rPr>
              <a:t>Петелина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Arial Black" pitchFamily="34" charset="0"/>
              </a:rPr>
              <a:t>Я.А., 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Киселёва Д.В.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user\Desktop\фото творческой группы\IMG_0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13635"/>
            <a:ext cx="4248472" cy="2832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427984" y="2121332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В старшей группе «Брусничка» прошло познавательное мероприятие для родителей по теме: «Сказка умница и прелесть с нами рядышком живет».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76" y="4380704"/>
            <a:ext cx="5653848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47" y="3861048"/>
            <a:ext cx="2580945" cy="283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user\Desktop\фото творческой группы\IMG_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16" y="3218882"/>
            <a:ext cx="4032448" cy="2688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3" name="Picture 7" descr="C:\Users\user\Desktop\фото творческой группы\IMG_00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8" y="308344"/>
            <a:ext cx="4140460" cy="276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867">
            <a:off x="2623341" y="2390304"/>
            <a:ext cx="2448820" cy="128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672834"/>
            <a:ext cx="3672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Очутившись на лесной поляне, им встретились грустные бабочки, «дети» с удовольствием развеселили сказочных насекомых и помогли отправиться в полет.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70456"/>
            <a:ext cx="4290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А </a:t>
            </a:r>
            <a:r>
              <a:rPr lang="ru-RU" dirty="0">
                <a:latin typeface="Arial Black" pitchFamily="34" charset="0"/>
              </a:rPr>
              <a:t>затем, взявшись за руки, дружно преодолели дорогу с препятствиями, которые колдунья расставила на пути к волшебным цветам.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4104456" cy="249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402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2001" y="404664"/>
            <a:ext cx="4068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Применив нетрадиционную технику рисования красками на молоке, родители смогли оживить волшебные цветы и, расслабившись на сказочной поляне, загадали заветные желания</a:t>
            </a:r>
          </a:p>
        </p:txBody>
      </p:sp>
      <p:pic>
        <p:nvPicPr>
          <p:cNvPr id="2052" name="Picture 4" descr="C:\Users\user\Desktop\фото творческой группы\IMG_0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01" y="3068959"/>
            <a:ext cx="4099232" cy="2732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233388" y="3231447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Подводя итоги, каждый желающий высказывал свое мнение. Большинство родителей отметили, что очень полезно бывает окунуться в сказку, почувствовать себя снова ребенком и вспомнить свои детские переживания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01" y="1939545"/>
            <a:ext cx="2590800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4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064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Открытый показ театральной постановки «Теремок на новый лад»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Киселёва Д.В.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05447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3966" y="2247689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группе «Брусничка» состоялась театральная премьера сказки «Теремок на новый лад»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45" y="4437112"/>
            <a:ext cx="3452698" cy="209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9" descr="C:\Users\123\Desktop\Исслед доклад\все\i (16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07" b="35094"/>
          <a:stretch/>
        </p:blipFill>
        <p:spPr bwMode="auto">
          <a:xfrm>
            <a:off x="-324544" y="5849620"/>
            <a:ext cx="4157044" cy="1289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:\Users\123\Desktop\Исслед доклад\все\i (16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07" b="35094"/>
          <a:stretch/>
        </p:blipFill>
        <p:spPr bwMode="auto">
          <a:xfrm>
            <a:off x="2857181" y="5796122"/>
            <a:ext cx="4157044" cy="1289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C:\Users\123\Desktop\Исслед доклад\все\i (16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07" b="35094"/>
          <a:stretch/>
        </p:blipFill>
        <p:spPr bwMode="auto">
          <a:xfrm>
            <a:off x="5220072" y="5775784"/>
            <a:ext cx="4157044" cy="1289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9344">
            <a:off x="1150938" y="5227638"/>
            <a:ext cx="1392237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9344">
            <a:off x="7180765" y="5711820"/>
            <a:ext cx="893875" cy="90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69344">
            <a:off x="294483" y="5320873"/>
            <a:ext cx="1392237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4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Desktop\фото творческой группы\20151214_090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346" y="750629"/>
            <a:ext cx="3637059" cy="2727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C:\Users\user\Desktop\фото творческой группы\20151214_154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0114" y="758302"/>
            <a:ext cx="3679666" cy="275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1193"/>
            <a:ext cx="1400096" cy="2385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72">
            <a:off x="285702" y="4689077"/>
            <a:ext cx="2032054" cy="1473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713">
            <a:off x="5981891" y="4745119"/>
            <a:ext cx="1725834" cy="136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874" y="4064875"/>
            <a:ext cx="823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Дети изготовили пригласительные билеты и афишу своими руками  к представлению и отправились приглашать малышей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26" y="4312504"/>
            <a:ext cx="34559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5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user\Desktop\фото творческой группы\IMG_9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43015"/>
            <a:ext cx="4422885" cy="294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149">
            <a:off x="2585470" y="2609384"/>
            <a:ext cx="2523710" cy="132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1709" y="1073763"/>
            <a:ext cx="3727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Настал волнительный день представления, мы оборудовали кассу - посадили кассира и вручили ему билеты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938238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Также </a:t>
            </a:r>
            <a:r>
              <a:rPr lang="ru-RU" dirty="0">
                <a:latin typeface="Arial Black" pitchFamily="34" charset="0"/>
              </a:rPr>
              <a:t>соорудили небольшой магазин цветов, чтобы зрители смогли приобрести цветы и поблагодарить актёров в конце представления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6" y="224529"/>
            <a:ext cx="4468813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8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48" y="476672"/>
            <a:ext cx="4151313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6" y="3140968"/>
            <a:ext cx="4048125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316" y="748468"/>
            <a:ext cx="381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Актёры очень волновались перед выходом на сцену, но как настоящие артисты сыграли свои роли замечательно!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3037" y="3223047"/>
            <a:ext cx="422899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Arial Black" pitchFamily="34" charset="0"/>
              </a:rPr>
              <a:t>Главным достижением проведённого представления стало создание благоприятной дружеской атмосферы в детском коллективе, установление контакта между воспитателем и детьми, наполнение детей яркими впечатлениями, партнёрство и дружеские отношения с детьми младшей группы.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79">
            <a:off x="2220230" y="1782279"/>
            <a:ext cx="34559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03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Arial Black" pitchFamily="34" charset="0"/>
              </a:rPr>
              <a:t>Открытый показ </a:t>
            </a:r>
            <a:endParaRPr lang="ru-RU" sz="32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«</a:t>
            </a:r>
            <a:r>
              <a:rPr lang="ru-RU" sz="3200" dirty="0">
                <a:solidFill>
                  <a:schemeClr val="tx2"/>
                </a:solidFill>
                <a:latin typeface="Arial Black" pitchFamily="34" charset="0"/>
              </a:rPr>
              <a:t>Игры на развитие самоконтроля» </a:t>
            </a:r>
            <a:endParaRPr lang="ru-RU" sz="20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Бабушкина </a:t>
            </a:r>
            <a:r>
              <a:rPr lang="ru-RU" sz="2000" dirty="0">
                <a:solidFill>
                  <a:schemeClr val="tx2"/>
                </a:solidFill>
                <a:latin typeface="Arial Black" pitchFamily="34" charset="0"/>
              </a:rPr>
              <a:t>О.Д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.</a:t>
            </a:r>
          </a:p>
          <a:p>
            <a:pPr algn="ctr"/>
            <a:r>
              <a:rPr lang="ru-RU" sz="2000" dirty="0" smtClean="0">
                <a:latin typeface="Arial Black" pitchFamily="34" charset="0"/>
              </a:rPr>
              <a:t> 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98" y="1809403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Documents and Settings\USER\Рабочий стол\IMG_20160513_11231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3"/>
            <a:ext cx="3429024" cy="2571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071934" y="2214554"/>
            <a:ext cx="4071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рамках работы по развитию самоконтроля у детей средней группы «Капелька» был проведён открытый показ игр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429132"/>
            <a:ext cx="7929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Игра «Лиса и ёжики», направленная на самосовершенствование умения детей действовать по сигналу, проявлять умение самоконтроля и творческих способностей. В этой игре дети с удовольствием перевоплощались в «лис»- ведущие и в «ёжиков»- игроки , и по музыкальному сигналу отправлялись в пляс, как только музыка заканчивалась «лисы» шли на охоту, искать какой же ёж шевелится.</a:t>
            </a:r>
            <a:endParaRPr lang="ru-RU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USER\Рабочий стол\IMG_20160513_11290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352427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USER\Рабочий стол\IMG_20160513_112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286124"/>
            <a:ext cx="3571900" cy="267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714356"/>
            <a:ext cx="428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Игра «Солдат и тряпичная кукла», была направлена на общее расслабление мышц тела, развитие умения действовать по сигналу (развитие внимания).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3372" y="3071810"/>
            <a:ext cx="41434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В этой игре дети должны были представить, что они солдаты на плацу : стоять не подвижно, спинка прямая , по сигналу «тряпичная кукла»- произвольные движения , мышцы расслабляются. Такая смена ролей позволила детям расслабиться , все старались слушать внимательно и выполняли правила игры.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79">
            <a:off x="2434544" y="1710841"/>
            <a:ext cx="345598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2809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Мастер </a:t>
            </a:r>
            <a:r>
              <a:rPr lang="ru-RU" sz="3200" dirty="0">
                <a:solidFill>
                  <a:schemeClr val="tx2"/>
                </a:solidFill>
                <a:latin typeface="Arial Black" pitchFamily="34" charset="0"/>
              </a:rPr>
              <a:t>– класс для воспитателей  «Создаём настольный театр своими руками» </a:t>
            </a:r>
            <a:endParaRPr lang="ru-RU" sz="32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Киселёва </a:t>
            </a:r>
            <a:r>
              <a:rPr lang="ru-RU" sz="2000" dirty="0">
                <a:solidFill>
                  <a:schemeClr val="tx2"/>
                </a:solidFill>
                <a:latin typeface="Arial Black" pitchFamily="34" charset="0"/>
              </a:rPr>
              <a:t>Д.В., Исакова Н.В</a:t>
            </a:r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. 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2132856"/>
            <a:ext cx="8280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Театр – искусство прекрасное!</a:t>
            </a:r>
          </a:p>
          <a:p>
            <a:pPr algn="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Оно облагораживает, воспитывает человека.</a:t>
            </a:r>
          </a:p>
          <a:p>
            <a:pPr algn="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Тот, кто любит театр по - настоящему,</a:t>
            </a:r>
          </a:p>
          <a:p>
            <a:pPr algn="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Всегда уносит из него запас мудрости и доброты!</a:t>
            </a:r>
          </a:p>
          <a:p>
            <a:pPr algn="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К. С. Станиславский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   </a:t>
            </a:r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i="1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97" y="3861048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фото творческой группы\20160226_134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1403"/>
            <a:ext cx="3715011" cy="2786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298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838842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Творческая  группа по психоэмоциональному развитию детей дошкольного возраста</a:t>
            </a:r>
          </a:p>
          <a:p>
            <a:pPr algn="ctr"/>
            <a:endParaRPr lang="ru-RU" b="1" dirty="0"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Arial Black" pitchFamily="34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психоэмоциональная коррекция через игровые и нетрадиционные технологии: сказкотерапия , криотерапия, театрализация, сюжетно- ролевая игра. </a:t>
            </a:r>
          </a:p>
          <a:p>
            <a:pPr algn="just"/>
            <a:endParaRPr lang="ru-RU" b="1" dirty="0">
              <a:latin typeface="Arial Black" pitchFamily="34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Arial Black" pitchFamily="34" charset="0"/>
                <a:cs typeface="Times New Roman" pitchFamily="18" charset="0"/>
              </a:rPr>
              <a:t>Задачи: 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Формировать у детей положительное психоэмоциональное состояние  с помощью применения игровых технологий (сказкотерапия, криотерапия, театрализация, сюжетно – ролевые игры);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Развивать у детей самоконтроль, культуру </a:t>
            </a:r>
            <a:r>
              <a:rPr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поведения 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через игровую и театрализованную деятельность</a:t>
            </a:r>
          </a:p>
          <a:p>
            <a:pPr marL="342900" indent="-342900" algn="just">
              <a:buFontTx/>
              <a:buChar char="-"/>
            </a:pPr>
            <a:endParaRPr lang="ru-RU" sz="2000" b="1" dirty="0" smtClean="0"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22" y="5301208"/>
            <a:ext cx="1599207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0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фото творческой группы\20160226_134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90" y="216479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фото творческой группы\20160226_134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1" y="3261519"/>
            <a:ext cx="3711539" cy="2783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14283"/>
            <a:ext cx="2951584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477" y="1465617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В наше время очень большое разнообразие игрушек для кукольного театра, но не всегда они бывают доступны нам.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6290" y="3745469"/>
            <a:ext cx="4564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>
                <a:latin typeface="Arial Black" pitchFamily="34" charset="0"/>
              </a:rPr>
              <a:t>И поэтому на помощь к нам приходит бросовый материал из которого можно сделать замечательный кукольный театр для детей. Работая в творческой группе </a:t>
            </a:r>
            <a:r>
              <a:rPr lang="ru-RU" dirty="0" smtClean="0">
                <a:latin typeface="Arial Black" pitchFamily="34" charset="0"/>
              </a:rPr>
              <a:t>мы продемонстрировали </a:t>
            </a:r>
            <a:r>
              <a:rPr lang="ru-RU" dirty="0">
                <a:latin typeface="Arial Black" pitchFamily="34" charset="0"/>
              </a:rPr>
              <a:t>некоторые виды театра, которые можно сделать своими руками</a:t>
            </a:r>
          </a:p>
        </p:txBody>
      </p:sp>
    </p:spTree>
    <p:extLst>
      <p:ext uri="{BB962C8B-B14F-4D97-AF65-F5344CB8AC3E}">
        <p14:creationId xmlns:p14="http://schemas.microsoft.com/office/powerpoint/2010/main" val="31042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user\Desktop\фото творческой группы\20160226_134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5" y="162940"/>
            <a:ext cx="3886136" cy="2914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user\Desktop\фото творческой группы\20160226_134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87" y="162940"/>
            <a:ext cx="3886136" cy="2914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C:\Users\user\Desktop\фото творческой группы\20160226_134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5" y="3345635"/>
            <a:ext cx="3945039" cy="295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C:\Users\user\Desktop\фото творческой группы\20160226_134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87" y="3350540"/>
            <a:ext cx="3945040" cy="295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25908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3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79837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4664"/>
            <a:ext cx="381635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 descr="C:\Users\user\Desktop\фото творческой группы\20160226_134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6" y="3497720"/>
            <a:ext cx="3802857" cy="285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539" y="1725339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9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-492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Открытый показ сюжетно- ролевой игры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Сирина О.Г.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74909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ФОТО Ольга Григорьевна\IMG_9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0327"/>
            <a:ext cx="4424869" cy="2949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4846572" y="1800443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В группе «</a:t>
            </a:r>
            <a:r>
              <a:rPr lang="ru-RU" dirty="0" err="1" smtClean="0">
                <a:latin typeface="Arial Black" pitchFamily="34" charset="0"/>
              </a:rPr>
              <a:t>Лесовички</a:t>
            </a:r>
            <a:r>
              <a:rPr lang="ru-RU" dirty="0" smtClean="0">
                <a:latin typeface="Arial Black" pitchFamily="34" charset="0"/>
              </a:rPr>
              <a:t>»  состоялся открытый показ сюжетно- ролевой игры «Нас пригласили в гости»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35" y="4437112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3265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ФОТО Ольга Григорьевна\IMG_9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327"/>
            <a:ext cx="4139952" cy="275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4427984" y="123964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Дети с большим интересом приступили к выполнению своих ролей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9219" name="Picture 3" descr="C:\Users\user\Desktop\ФОТО Ольга Григорьевна\IMG_9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86" y="3284985"/>
            <a:ext cx="3973090" cy="2648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98418" y="4147683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Едут в автобусе на день рождения, покупают у кондуктора билет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785926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4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ФОТО Ольга Григорьевна\IMG_9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768"/>
            <a:ext cx="388843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ФОТО Ольга Григорьевна\IMG_9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7693"/>
            <a:ext cx="3930897" cy="2620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ФОТО Ольга Григорьевна\IMG_98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20996"/>
            <a:ext cx="388843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C:\Users\user\Desktop\ФОТО Ольга Григорьевна\IMG_98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85162"/>
            <a:ext cx="3995936" cy="266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18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9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ФОТО Ольга Григорьевна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3" y="188640"/>
            <a:ext cx="4355976" cy="2903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user\Desktop\ФОТО Ольга Григорьевна\IMG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4570811" cy="3047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716017" y="126876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После праздничного угощения  дети инсценировали сказку «Колосок»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8960">
            <a:off x="-30837" y="3705840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0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ФОТО Ольга Григорьевна\IMG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9644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user\Desktop\ФОТО Ольга Григорьевна\IMG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4637"/>
            <a:ext cx="4032448" cy="268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user\Desktop\ФОТО Ольга Григорьевна\IMG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0" y="3429793"/>
            <a:ext cx="3995936" cy="266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C:\Users\user\Desktop\ФОТО Ольга Григорьевна\IMG_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77798"/>
            <a:ext cx="3923928" cy="2615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31" y="1700808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5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6" y="-30155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19352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Круглый стол «Представление </a:t>
            </a:r>
            <a:r>
              <a:rPr lang="ru-RU" sz="2800" dirty="0">
                <a:solidFill>
                  <a:schemeClr val="tx2"/>
                </a:solidFill>
                <a:latin typeface="Arial Black" pitchFamily="34" charset="0"/>
              </a:rPr>
              <a:t>участниками группы своего опыта работы по теме </a:t>
            </a:r>
            <a:r>
              <a:rPr lang="ru-RU" sz="2800" dirty="0" smtClean="0">
                <a:solidFill>
                  <a:schemeClr val="tx2"/>
                </a:solidFill>
                <a:latin typeface="Arial Black" pitchFamily="34" charset="0"/>
              </a:rPr>
              <a:t>самообразования»</a:t>
            </a:r>
            <a:endParaRPr lang="ru-RU" sz="28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6146" name="Picture 2" descr="C:\Users\user\Desktop\Camera\20160506_131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1" y="1844824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357686" y="2786058"/>
            <a:ext cx="3857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 Black" pitchFamily="34" charset="0"/>
              </a:rPr>
              <a:t>Петелина</a:t>
            </a:r>
            <a:r>
              <a:rPr lang="ru-RU" dirty="0" smtClean="0">
                <a:latin typeface="Arial Black" pitchFamily="34" charset="0"/>
              </a:rPr>
              <a:t> Я.А . представила группе свой опыт работы использования </a:t>
            </a:r>
            <a:r>
              <a:rPr lang="ru-RU" dirty="0" err="1" smtClean="0">
                <a:latin typeface="Arial Black" pitchFamily="34" charset="0"/>
              </a:rPr>
              <a:t>сказкотерапии</a:t>
            </a:r>
            <a:r>
              <a:rPr lang="ru-RU" dirty="0" smtClean="0">
                <a:latin typeface="Arial Black" pitchFamily="34" charset="0"/>
              </a:rPr>
              <a:t> в работе с детьми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303713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154" y="4054138"/>
            <a:ext cx="1965230" cy="21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Camera\20160506_132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9" y="293618"/>
            <a:ext cx="3798571" cy="2848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user\Desktop\Camera\20160506_132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3" name="Picture 5" descr="C:\Users\user\Desktop\Camera\20160506_132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7498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user\Desktop\Camera\20160506_132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7498"/>
            <a:ext cx="3669479" cy="2752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76" y="1636344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91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3529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Мероприятия , проведённые в творческой группе:</a:t>
            </a:r>
          </a:p>
          <a:p>
            <a:pPr algn="ctr"/>
            <a:endParaRPr lang="ru-RU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ru-RU" sz="2000" dirty="0" smtClean="0">
                <a:latin typeface="Arial Black" pitchFamily="34" charset="0"/>
              </a:rPr>
              <a:t>1.Открытый </a:t>
            </a:r>
            <a:r>
              <a:rPr lang="ru-RU" sz="2000" dirty="0">
                <a:latin typeface="Arial Black" pitchFamily="34" charset="0"/>
              </a:rPr>
              <a:t>показ НОД для родителей и </a:t>
            </a:r>
            <a:r>
              <a:rPr lang="ru-RU" sz="2000" dirty="0" smtClean="0">
                <a:latin typeface="Arial Black" pitchFamily="34" charset="0"/>
              </a:rPr>
              <a:t>воспитателей с элементами </a:t>
            </a:r>
            <a:r>
              <a:rPr lang="ru-RU" sz="2000" dirty="0">
                <a:latin typeface="Arial Black" pitchFamily="34" charset="0"/>
              </a:rPr>
              <a:t>криотерапии  (Шакирова Ч.И</a:t>
            </a:r>
            <a:r>
              <a:rPr lang="ru-RU" sz="2000" dirty="0" smtClean="0">
                <a:latin typeface="Arial Black" pitchFamily="34" charset="0"/>
              </a:rPr>
              <a:t>.)</a:t>
            </a:r>
          </a:p>
          <a:p>
            <a:pPr marL="342900" indent="-342900" algn="just">
              <a:buAutoNum type="arabicPeriod"/>
            </a:pPr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 smtClean="0">
                <a:latin typeface="Arial Black" pitchFamily="34" charset="0"/>
              </a:rPr>
              <a:t>2.Открытый </a:t>
            </a:r>
            <a:r>
              <a:rPr lang="ru-RU" sz="2000" dirty="0">
                <a:latin typeface="Arial Black" pitchFamily="34" charset="0"/>
              </a:rPr>
              <a:t>показ музыкальная инсценировка «</a:t>
            </a:r>
            <a:r>
              <a:rPr lang="ru-RU" sz="2000" dirty="0" smtClean="0">
                <a:latin typeface="Arial Black" pitchFamily="34" charset="0"/>
              </a:rPr>
              <a:t>Гости ходят  </a:t>
            </a:r>
            <a:r>
              <a:rPr lang="ru-RU" sz="2000" dirty="0">
                <a:latin typeface="Arial Black" pitchFamily="34" charset="0"/>
              </a:rPr>
              <a:t>в огород» (Исакова Н.В</a:t>
            </a:r>
            <a:r>
              <a:rPr lang="ru-RU" sz="2000" dirty="0" smtClean="0">
                <a:latin typeface="Arial Black" pitchFamily="34" charset="0"/>
              </a:rPr>
              <a:t>.)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>
                <a:latin typeface="Arial Black" pitchFamily="34" charset="0"/>
              </a:rPr>
              <a:t>3. Мастер – класс для родителей и воспитателей </a:t>
            </a:r>
            <a:r>
              <a:rPr lang="ru-RU" sz="2000" dirty="0" smtClean="0">
                <a:latin typeface="Arial Black" pitchFamily="34" charset="0"/>
              </a:rPr>
              <a:t>«Сказка умница и прелесть с нами рядышком живёт» </a:t>
            </a:r>
            <a:r>
              <a:rPr lang="ru-RU" sz="2000" dirty="0">
                <a:latin typeface="Arial Black" pitchFamily="34" charset="0"/>
              </a:rPr>
              <a:t>(Петелина Я.А., Киселёва Д.В</a:t>
            </a:r>
            <a:r>
              <a:rPr lang="ru-RU" sz="2000" dirty="0" smtClean="0">
                <a:latin typeface="Arial Black" pitchFamily="34" charset="0"/>
              </a:rPr>
              <a:t>.)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>
                <a:latin typeface="Arial Black" pitchFamily="34" charset="0"/>
              </a:rPr>
              <a:t>4. Открытый показ театральной постановки сказки «Теремок на новый лад» (Киселёва Д.В</a:t>
            </a:r>
            <a:r>
              <a:rPr lang="ru-RU" sz="2000" dirty="0" smtClean="0">
                <a:latin typeface="Arial Black" pitchFamily="34" charset="0"/>
              </a:rPr>
              <a:t>.)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sz="2000" dirty="0">
                <a:latin typeface="Arial Black" pitchFamily="34" charset="0"/>
              </a:rPr>
              <a:t>5. Открытый показ «Игры на развитие самоконтроля» (Бабушкина О.Д.) </a:t>
            </a:r>
            <a:endParaRPr lang="ru-RU" sz="20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Camera\20160506_132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3812"/>
            <a:ext cx="3683901" cy="2762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139952" y="72140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Бабушкина О.Д. разработала и предоставила группе мини-картотеку игр для развития самоконтроля у детей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039976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Участники группы в роли «детей» играли в разные игры на развитие самоконтроля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18" y="2956738"/>
            <a:ext cx="3852863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785926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user\Desktop\Camera\20160506_133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0853"/>
            <a:ext cx="3851920" cy="2888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63991" y="759455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Шакирова Ч.И. продемонстрировала группе как снимать у детей психоэмоциональное напряжение используя элементы криотерапии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9221" name="Picture 5" descr="C:\Users\user\Desktop\Camera\20160506_135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3" y="3284984"/>
            <a:ext cx="3850863" cy="2888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662">
            <a:off x="4572000" y="3643314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16" y="4869160"/>
            <a:ext cx="2724857" cy="190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Camera\20160506_134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1" y="260648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C:\Users\user\Desktop\Camera\20160506_134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07655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4143372" y="928670"/>
            <a:ext cx="41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Исакова Н.В. поделилась опытом использования в работе с детьми различных игр со сказочными сюжетами и персонажами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5828">
            <a:off x="25566" y="4003563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Documents and Settings\USER\Рабочий стол\20160506_134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3786214" cy="283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USER\Рабочий стол\20160506_134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3857620" cy="2893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1000108"/>
            <a:ext cx="40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Киселёва Д.В. поделилась опытом использования театрализованных игр в работе с детьми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86" y="1340802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Documents and Settings\USER\Рабочий стол\20160506_134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Documents and Settings\USER\Рабочий стол\20160506_133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143248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286248" y="1142984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Сирина О.Г. поделилась опытом работы с группой использования </a:t>
            </a:r>
            <a:r>
              <a:rPr lang="ru-RU" dirty="0" err="1" smtClean="0">
                <a:latin typeface="Arial Black" pitchFamily="34" charset="0"/>
              </a:rPr>
              <a:t>самомассаж</a:t>
            </a:r>
            <a:r>
              <a:rPr lang="ru-RU" dirty="0" err="1" smtClean="0"/>
              <a:t>а</a:t>
            </a: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71810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Desktop\Camera\20160506_131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6847"/>
            <a:ext cx="3923928" cy="294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4815"/>
            <a:ext cx="802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Список литературы  для изучения в творческой группе: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00174"/>
            <a:ext cx="8572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Black" pitchFamily="34" charset="0"/>
              </a:rPr>
              <a:t>1. </a:t>
            </a:r>
            <a:r>
              <a:rPr lang="ru-RU" sz="1600" dirty="0" err="1" smtClean="0">
                <a:latin typeface="Arial Black" pitchFamily="34" charset="0"/>
              </a:rPr>
              <a:t>Алябьева</a:t>
            </a:r>
            <a:r>
              <a:rPr lang="ru-RU" sz="1600" dirty="0" smtClean="0">
                <a:latin typeface="Arial Black" pitchFamily="34" charset="0"/>
              </a:rPr>
              <a:t> Е.А. Природа. Сказки и игры для детей.  – М.: ТЦ Сфера, 2014. – 128 с.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2. </a:t>
            </a:r>
            <a:r>
              <a:rPr lang="ru-RU" sz="1600" dirty="0" err="1" smtClean="0">
                <a:latin typeface="Arial Black" pitchFamily="34" charset="0"/>
              </a:rPr>
              <a:t>Гуськова</a:t>
            </a:r>
            <a:r>
              <a:rPr lang="ru-RU" sz="1600" dirty="0" smtClean="0">
                <a:latin typeface="Arial Black" pitchFamily="34" charset="0"/>
              </a:rPr>
              <a:t> А.А.  Развитие монологической речи детей 6-7 лет: занятия на основе сказок. – Волгоград: Учитель , 2012. – 151 с. 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3. е Обучение дошкольников пересказу. – СПБ.: ООО «ИЗДАТЕЛЬСТВО «ДЕТСВО-ПРЕСС», 2015.-80 с.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4. Куликовская Т.А.  Тренинги по сказкам для детей дошкольного возраста. – СПБ.: ООО «ИЗДАТЕЛЬСТВО «ДЕТСВО-ПРЕСС», 2012.-64 с.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5. </a:t>
            </a:r>
            <a:r>
              <a:rPr lang="ru-RU" sz="1600" dirty="0" err="1" smtClean="0">
                <a:latin typeface="Arial Black" pitchFamily="34" charset="0"/>
              </a:rPr>
              <a:t>Кочанская</a:t>
            </a:r>
            <a:r>
              <a:rPr lang="ru-RU" sz="1600" dirty="0" smtClean="0">
                <a:latin typeface="Arial Black" pitchFamily="34" charset="0"/>
              </a:rPr>
              <a:t> И.Б. Полезные сказки. Беседы с детьми о хороших привычках. - М.: ТЦ Сфера, 2015. – 96 с. 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6. Рыжова Н.А.  Не просто сказки… </a:t>
            </a:r>
            <a:r>
              <a:rPr lang="ru-RU" sz="1600" dirty="0" err="1" smtClean="0">
                <a:latin typeface="Arial Black" pitchFamily="34" charset="0"/>
              </a:rPr>
              <a:t>Экололгические</a:t>
            </a:r>
            <a:r>
              <a:rPr lang="ru-RU" sz="1600" dirty="0" smtClean="0">
                <a:latin typeface="Arial Black" pitchFamily="34" charset="0"/>
              </a:rPr>
              <a:t> рассказы, сказки. – М.: </a:t>
            </a:r>
            <a:r>
              <a:rPr lang="ru-RU" sz="1600" dirty="0" err="1" smtClean="0">
                <a:latin typeface="Arial Black" pitchFamily="34" charset="0"/>
              </a:rPr>
              <a:t>Линка-Пресс</a:t>
            </a:r>
            <a:r>
              <a:rPr lang="ru-RU" sz="1600" dirty="0" smtClean="0">
                <a:latin typeface="Arial Black" pitchFamily="34" charset="0"/>
              </a:rPr>
              <a:t>, 2002. – 192 с.  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7. Шорыгина Т.А. Общительные сказки. Беседы с детьми о вежливости и культуре общения. – М.: ТЦ Сфера, 2014. – 80 с.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 8. Шорыгина Т.А. Познавательные сказки. Беседы с детьми о Земле и её жителях. - М.: ТЦ Сфера, 2015. –80 с. </a:t>
            </a:r>
          </a:p>
          <a:p>
            <a:pPr algn="just"/>
            <a:r>
              <a:rPr lang="ru-RU" sz="1600" dirty="0" smtClean="0">
                <a:latin typeface="Arial Black" pitchFamily="34" charset="0"/>
              </a:rPr>
              <a:t>9. Шорыгина Т.А. Безопасные сказки. Беседы с детьми о безопасном поведении дома и на улице. – М.: ТЦ Сфера, 2014. – 128 с.</a:t>
            </a:r>
            <a:endParaRPr lang="ru-RU" sz="1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84296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10.Конопкин О. А. Общая способность к </a:t>
            </a:r>
            <a:r>
              <a:rPr lang="ru-RU" sz="1600" dirty="0" err="1" smtClean="0">
                <a:latin typeface="Arial Black" pitchFamily="34" charset="0"/>
              </a:rPr>
              <a:t>саморегуляции</a:t>
            </a:r>
            <a:r>
              <a:rPr lang="ru-RU" sz="1600" dirty="0" smtClean="0">
                <a:latin typeface="Arial Black" pitchFamily="34" charset="0"/>
              </a:rPr>
              <a:t> как фактор субъектного развития. [Текст] / О.А. </a:t>
            </a:r>
            <a:r>
              <a:rPr lang="ru-RU" sz="1600" dirty="0" err="1" smtClean="0">
                <a:latin typeface="Arial Black" pitchFamily="34" charset="0"/>
              </a:rPr>
              <a:t>Кнопкин</a:t>
            </a:r>
            <a:r>
              <a:rPr lang="ru-RU" sz="1600" dirty="0" smtClean="0">
                <a:latin typeface="Arial Black" pitchFamily="34" charset="0"/>
              </a:rPr>
              <a:t> // Вопросы психологии. – 2004. – №2. – с.128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> – 136.</a:t>
            </a:r>
          </a:p>
          <a:p>
            <a:r>
              <a:rPr lang="ru-RU" sz="1600" dirty="0" smtClean="0">
                <a:latin typeface="Arial Black" pitchFamily="34" charset="0"/>
              </a:rPr>
              <a:t>11.Белозерцева, И.Н. Педагогика здоровья: обучение детей навыкам осознанной саморегуляции произвольной активности</a:t>
            </a:r>
          </a:p>
          <a:p>
            <a:r>
              <a:rPr lang="ru-RU" sz="1600" dirty="0" smtClean="0">
                <a:latin typeface="Arial Black" pitchFamily="34" charset="0"/>
              </a:rPr>
              <a:t> 12.Гришаева, Н.П. «Клубный час» как средство развития саморегуляции поведения дошкольников в образовательном комплексе.</a:t>
            </a:r>
          </a:p>
          <a:p>
            <a:r>
              <a:rPr lang="ru-RU" sz="1600" dirty="0" smtClean="0">
                <a:latin typeface="Arial Black" pitchFamily="34" charset="0"/>
              </a:rPr>
              <a:t>13.Уханова, А. В. Программы развития эмоционально-волевой и коммуникативной сферы дошкольников.</a:t>
            </a:r>
          </a:p>
          <a:p>
            <a:r>
              <a:rPr lang="ru-RU" sz="1600" dirty="0" smtClean="0">
                <a:latin typeface="Arial Black" pitchFamily="34" charset="0"/>
              </a:rPr>
              <a:t>​14. </a:t>
            </a:r>
            <a:r>
              <a:rPr lang="ru-RU" sz="1600" dirty="0" err="1" smtClean="0">
                <a:latin typeface="Arial Black" pitchFamily="34" charset="0"/>
              </a:rPr>
              <a:t>Валяс</a:t>
            </a:r>
            <a:r>
              <a:rPr lang="ru-RU" sz="1600" dirty="0" smtClean="0">
                <a:latin typeface="Arial Black" pitchFamily="34" charset="0"/>
              </a:rPr>
              <a:t> О.М.«Игровые технологии в детском саду ДОУ»</a:t>
            </a:r>
          </a:p>
          <a:p>
            <a:r>
              <a:rPr lang="ru-RU" sz="1600" dirty="0" smtClean="0">
                <a:latin typeface="Arial Black" pitchFamily="34" charset="0"/>
              </a:rPr>
              <a:t>15. «Опыты и игры со льдом» Т. Пироженко</a:t>
            </a:r>
          </a:p>
          <a:p>
            <a:r>
              <a:rPr lang="ru-RU" sz="1600" dirty="0" smtClean="0">
                <a:latin typeface="Arial Black" pitchFamily="34" charset="0"/>
              </a:rPr>
              <a:t>16. Журнал «</a:t>
            </a:r>
            <a:r>
              <a:rPr lang="ru-RU" sz="1600" dirty="0" err="1" smtClean="0">
                <a:latin typeface="Arial Black" pitchFamily="34" charset="0"/>
              </a:rPr>
              <a:t>Бебиблог</a:t>
            </a:r>
            <a:r>
              <a:rPr lang="ru-RU" sz="1600" dirty="0" smtClean="0">
                <a:latin typeface="Arial Black" pitchFamily="34" charset="0"/>
              </a:rPr>
              <a:t>»</a:t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endParaRPr lang="ru-RU" sz="1600" dirty="0">
              <a:latin typeface="Arial Black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97152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3" y="4581128"/>
            <a:ext cx="2901999" cy="19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     Вывод:</a:t>
            </a:r>
            <a:endParaRPr lang="ru-RU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66250"/>
            <a:ext cx="8352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Arial Black" panose="020B0A04020102020204" pitchFamily="34" charset="0"/>
              </a:rPr>
              <a:t>Таким образом наша творческая группа пришла к выводу, что все виды </a:t>
            </a:r>
          </a:p>
          <a:p>
            <a:r>
              <a:rPr lang="ru-RU" sz="2400" i="1" dirty="0">
                <a:latin typeface="Arial Black" panose="020B0A04020102020204" pitchFamily="34" charset="0"/>
              </a:rPr>
              <a:t>и</a:t>
            </a:r>
            <a:r>
              <a:rPr lang="ru-RU" sz="2400" i="1" dirty="0" smtClean="0">
                <a:latin typeface="Arial Black" panose="020B0A04020102020204" pitchFamily="34" charset="0"/>
              </a:rPr>
              <a:t>гровых технологий которые мы применяли в течении года,</a:t>
            </a:r>
          </a:p>
          <a:p>
            <a:r>
              <a:rPr lang="ru-RU" sz="2400" i="1" dirty="0">
                <a:latin typeface="Arial Black" panose="020B0A04020102020204" pitchFamily="34" charset="0"/>
              </a:rPr>
              <a:t>с</a:t>
            </a:r>
            <a:r>
              <a:rPr lang="ru-RU" sz="2400" i="1" dirty="0" smtClean="0">
                <a:latin typeface="Arial Black" panose="020B0A04020102020204" pitchFamily="34" charset="0"/>
              </a:rPr>
              <a:t>пособствуют  снятию психоэмоционального напряжения детей.</a:t>
            </a:r>
          </a:p>
          <a:p>
            <a:r>
              <a:rPr lang="ru-RU" sz="2400" i="1" dirty="0" smtClean="0">
                <a:latin typeface="Arial Black" panose="020B0A04020102020204" pitchFamily="34" charset="0"/>
              </a:rPr>
              <a:t>Дети становятся рискованнее, у них улучшается настроение, </a:t>
            </a:r>
          </a:p>
          <a:p>
            <a:r>
              <a:rPr lang="ru-RU" sz="2400" i="1" dirty="0" smtClean="0">
                <a:latin typeface="Arial Black" panose="020B0A04020102020204" pitchFamily="34" charset="0"/>
              </a:rPr>
              <a:t>они становятся добрее и отзывчивыми. Каждый вид деятельности творческий, познавательный а главное интересно для детей!</a:t>
            </a:r>
            <a:endParaRPr lang="ru-RU" sz="2400" i="1" dirty="0">
              <a:latin typeface="Arial Black" panose="020B0A04020102020204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293"/>
            <a:ext cx="2253927" cy="150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2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3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129733">
            <a:off x="-89475" y="2764378"/>
            <a:ext cx="9246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tx2"/>
                </a:solidFill>
                <a:latin typeface="Arial Black" pitchFamily="34" charset="0"/>
              </a:rPr>
              <a:t>Спасибо за внимание!</a:t>
            </a:r>
            <a:endParaRPr lang="ru-RU" sz="4800" dirty="0">
              <a:solidFill>
                <a:schemeClr val="tx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-7918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0816"/>
            <a:ext cx="82089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700" dirty="0">
                <a:solidFill>
                  <a:prstClr val="black"/>
                </a:solidFill>
                <a:latin typeface="Arial Black" pitchFamily="34" charset="0"/>
              </a:rPr>
              <a:t>6. 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Мастер – класс для воспитателей  «Создаём настольный театр своими руками» (Киселёва Д.В., Исакова Н.В.) </a:t>
            </a:r>
            <a:endParaRPr lang="ru-RU" sz="2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7. Открытый показ сюжетно- ролевой игры .( Сирина О.Г.) </a:t>
            </a:r>
            <a:endParaRPr lang="ru-RU" sz="2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8. Рекомендации по сказкотерапии и криотерапии . (Шакирова Ч.И., Петелина Я.А.) </a:t>
            </a:r>
            <a:endParaRPr lang="ru-RU" sz="2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9. Мини –картотека игр по саморегуляции поведения (Бабушкина О.Д.) </a:t>
            </a:r>
            <a:endParaRPr lang="ru-RU" sz="2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 Black" pitchFamily="34" charset="0"/>
              </a:rPr>
              <a:t>10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. Картотека театрализованных игр (Киселёва Д.В.)</a:t>
            </a:r>
          </a:p>
          <a:p>
            <a:pPr lvl="0" algn="just"/>
            <a:endParaRPr lang="ru-RU" sz="2000" dirty="0" smtClean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 Black" pitchFamily="34" charset="0"/>
              </a:rPr>
              <a:t>11</a:t>
            </a:r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. Обзор литературы (все участники группы</a:t>
            </a:r>
            <a:r>
              <a:rPr lang="ru-RU" sz="2000" dirty="0" smtClean="0">
                <a:solidFill>
                  <a:prstClr val="black"/>
                </a:solidFill>
                <a:latin typeface="Arial Black" pitchFamily="34" charset="0"/>
              </a:rPr>
              <a:t>)</a:t>
            </a:r>
          </a:p>
          <a:p>
            <a:pPr lvl="0" algn="just"/>
            <a:endParaRPr lang="ru-RU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 Black" pitchFamily="34" charset="0"/>
              </a:rPr>
              <a:t>12. Круглый </a:t>
            </a:r>
            <a:r>
              <a:rPr lang="ru-RU" sz="2000" dirty="0" smtClean="0">
                <a:solidFill>
                  <a:prstClr val="black"/>
                </a:solidFill>
                <a:latin typeface="Arial Black" pitchFamily="34" charset="0"/>
              </a:rPr>
              <a:t>стол «Представление участниками группы своего опыта работы по теме самообразования»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6222" y="-29137"/>
            <a:ext cx="4700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Игры со льдом</a:t>
            </a:r>
          </a:p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«Криотерапия»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Шакирова Ч.И.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090">
            <a:off x="-7189" y="123195"/>
            <a:ext cx="2452260" cy="1561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623">
            <a:off x="6228184" y="4379547"/>
            <a:ext cx="1538833" cy="18247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ФОТО Ольга Григорьевна\IMG_9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2" y="1947819"/>
            <a:ext cx="4031940" cy="268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4572000" y="2071223"/>
            <a:ext cx="3892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Что может быть, лучше, когда дети сами в процессе игровой деятельности узнают новое, что - либо исследуют, а ещё при этом они считают, сравнивают, составляют узоры.</a:t>
            </a:r>
          </a:p>
          <a:p>
            <a:r>
              <a:rPr lang="ru-RU" dirty="0" smtClean="0"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941168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 Black" pitchFamily="34" charset="0"/>
              </a:rPr>
              <a:t>Именно в такой необычной игровой деятельности дети из группы «Ловкие Лисята» играли с кусочками льда</a:t>
            </a:r>
          </a:p>
        </p:txBody>
      </p:sp>
    </p:spTree>
    <p:extLst>
      <p:ext uri="{BB962C8B-B14F-4D97-AF65-F5344CB8AC3E}">
        <p14:creationId xmlns:p14="http://schemas.microsoft.com/office/powerpoint/2010/main" val="24118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ФОТО Ольга Григорьевна\IMG_9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0" y="2281599"/>
            <a:ext cx="4067944" cy="271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4067944" y="4941168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 Black" pitchFamily="34" charset="0"/>
              </a:rPr>
              <a:t>Дети даже не поняли , что в ходе игры они исследовали свойства льда, воды, считали кусочки льда, выкладывали узоры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076" name="Picture 4" descr="C:\Users\user\Desktop\ФОТО Ольга Григорьевна\IMG_95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92488" cy="292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94398" y="3297261"/>
            <a:ext cx="406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</a:rPr>
              <a:t>Самое главное, играя со льдом, дети почувствовали эмоциональное спокойствие благодаря контрасту холода и тепла.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20" y="5574630"/>
            <a:ext cx="652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92" y="49924"/>
            <a:ext cx="652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58580"/>
            <a:ext cx="1152379" cy="13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907" y="5305182"/>
            <a:ext cx="652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4" y="4774542"/>
            <a:ext cx="1022919" cy="11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75" y="1052736"/>
            <a:ext cx="436378" cy="50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43" y="465681"/>
            <a:ext cx="652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903502"/>
            <a:ext cx="1070476" cy="12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8" y="161269"/>
            <a:ext cx="6524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7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ФОТО Ольга Григорьевна\IMG_9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9544"/>
            <a:ext cx="3815916" cy="254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user\Desktop\ФОТО Ольга Григорьевна\IMG_9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8" y="3397536"/>
            <a:ext cx="4031940" cy="268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C:\Users\user\Desktop\ФОТО Ольга Григорьевна\IMG_9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906300" cy="260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C:\Users\user\Desktop\ФОТО Ольга Григорьевна\IMG_95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49" y="317138"/>
            <a:ext cx="3821565" cy="254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03" y="1562748"/>
            <a:ext cx="36512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7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Black" pitchFamily="34" charset="0"/>
              </a:rPr>
              <a:t>Музыкальная инсценировка «Гости ходят в огород»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 Black" pitchFamily="34" charset="0"/>
              </a:rPr>
              <a:t>Исакова Н.В.</a:t>
            </a:r>
            <a:endParaRPr lang="ru-RU" sz="20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5103" y="1708520"/>
            <a:ext cx="4193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itchFamily="34" charset="0"/>
                <a:cs typeface="Times New Roman" pitchFamily="18" charset="0"/>
              </a:rPr>
              <a:t>Дети   группы «</a:t>
            </a:r>
            <a:r>
              <a:rPr lang="ru-RU" dirty="0" err="1">
                <a:latin typeface="Arial Black" pitchFamily="34" charset="0"/>
                <a:cs typeface="Times New Roman" pitchFamily="18" charset="0"/>
              </a:rPr>
              <a:t>Звездоград</a:t>
            </a:r>
            <a:r>
              <a:rPr lang="ru-RU" dirty="0">
                <a:latin typeface="Arial Black" pitchFamily="34" charset="0"/>
                <a:cs typeface="Times New Roman" pitchFamily="18" charset="0"/>
              </a:rPr>
              <a:t>» показали музыкальную инсценировку «Гости ходят в огород». Сначала были распределены роли. Дети совместно с родителями изготавливали  маски, готовили декорацию, разучивали слова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022">
            <a:off x="5103416" y="4805221"/>
            <a:ext cx="32988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6" y="1694885"/>
            <a:ext cx="4084637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466" y="4653136"/>
            <a:ext cx="4317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Музыкальная </a:t>
            </a:r>
            <a:r>
              <a:rPr lang="ru-RU" dirty="0">
                <a:latin typeface="Arial Black" pitchFamily="34" charset="0"/>
              </a:rPr>
              <a:t>инсценировка позволила детям в доступной форме усвоить урок, что бывает с ленивыми и нерадивыми</a:t>
            </a:r>
          </a:p>
        </p:txBody>
      </p:sp>
    </p:spTree>
    <p:extLst>
      <p:ext uri="{BB962C8B-B14F-4D97-AF65-F5344CB8AC3E}">
        <p14:creationId xmlns:p14="http://schemas.microsoft.com/office/powerpoint/2010/main" val="33715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фото творческой группы\IMG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1" y="260648"/>
            <a:ext cx="4103948" cy="2735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C:\Users\user\Desktop\фото творческой группы\IMG_0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474" y="3461528"/>
            <a:ext cx="4015511" cy="2677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user\Desktop\фото творческой группы\IMG_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36" y="292222"/>
            <a:ext cx="4056586" cy="2704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738">
            <a:off x="3085215" y="2313076"/>
            <a:ext cx="2597441" cy="13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фото творческой группы\IMG_00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" y="3427009"/>
            <a:ext cx="3945695" cy="2630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742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1245</Words>
  <Application>Microsoft Office PowerPoint</Application>
  <PresentationFormat>Экран (4:3)</PresentationFormat>
  <Paragraphs>120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67</cp:revision>
  <dcterms:created xsi:type="dcterms:W3CDTF">2016-05-01T13:10:00Z</dcterms:created>
  <dcterms:modified xsi:type="dcterms:W3CDTF">2016-06-26T12:05:38Z</dcterms:modified>
</cp:coreProperties>
</file>